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1"/>
  </p:notesMasterIdLst>
  <p:handoutMasterIdLst>
    <p:handoutMasterId r:id="rId12"/>
  </p:handoutMasterIdLst>
  <p:sldIdLst>
    <p:sldId id="256" r:id="rId2"/>
    <p:sldId id="3899" r:id="rId3"/>
    <p:sldId id="3898" r:id="rId4"/>
    <p:sldId id="3896" r:id="rId5"/>
    <p:sldId id="471" r:id="rId6"/>
    <p:sldId id="3895" r:id="rId7"/>
    <p:sldId id="3892" r:id="rId8"/>
    <p:sldId id="3893" r:id="rId9"/>
    <p:sldId id="3894" r:id="rId10"/>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3FFFD-C098-4740-BA83-AF7494E26753}">
          <p14:sldIdLst>
            <p14:sldId id="256"/>
            <p14:sldId id="3899"/>
            <p14:sldId id="3898"/>
          </p14:sldIdLst>
        </p14:section>
        <p14:section name="Segmentation" id="{2B9A368C-2258-6942-8144-0F7EA08EF783}">
          <p14:sldIdLst>
            <p14:sldId id="3896"/>
            <p14:sldId id="471"/>
            <p14:sldId id="3895"/>
          </p14:sldIdLst>
        </p14:section>
        <p14:section name="Section 2" id="{9720E50E-3293-EA43-8826-809BB745D4BF}">
          <p14:sldIdLst>
            <p14:sldId id="3892"/>
            <p14:sldId id="3893"/>
            <p14:sldId id="389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7"/>
    <a:srgbClr val="F1F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8B5B2-2E1B-4371-B2E6-8F4F948DFD47}" v="6" dt="2023-05-30T15:55:57.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6" autoAdjust="0"/>
    <p:restoredTop sz="81268"/>
  </p:normalViewPr>
  <p:slideViewPr>
    <p:cSldViewPr snapToGrid="0" snapToObjects="1" showGuides="1">
      <p:cViewPr varScale="1">
        <p:scale>
          <a:sx n="132" d="100"/>
          <a:sy n="132" d="100"/>
        </p:scale>
        <p:origin x="1312"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5072" y="208"/>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NAME EVENT / NAME PRESENTATION</a:t>
            </a:r>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E5BC34-02F7-8D48-9F0B-4CAEC1B1F3C2}" type="datetime1">
              <a:rPr lang="fr-CH" smtClean="0">
                <a:latin typeface="Arial" panose="020B0604020202020204" pitchFamily="34" charset="0"/>
              </a:rPr>
              <a:t>01.06.23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Speaker</a:t>
            </a:r>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NAME EVENT / NAME PRESENTATION</a:t>
            </a:r>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54C0DFB-42CC-CE4D-B192-8AF3C84585A9}" type="datetime1">
              <a:rPr lang="fr-CH" smtClean="0"/>
              <a:t>01.06.23</a:t>
            </a:fld>
            <a:endParaRPr lang="fr-FR" dirty="0"/>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Speaker</a:t>
            </a:r>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a:t>
            </a:fld>
            <a:endParaRPr lang="fr-FR" dirty="0"/>
          </a:p>
        </p:txBody>
      </p:sp>
      <p:sp>
        <p:nvSpPr>
          <p:cNvPr id="5" name="Espace réservé de la date 4">
            <a:extLst>
              <a:ext uri="{FF2B5EF4-FFF2-40B4-BE49-F238E27FC236}">
                <a16:creationId xmlns:a16="http://schemas.microsoft.com/office/drawing/2014/main" id="{BB08DC05-305F-594F-9F18-9CF1E4DB5A23}"/>
              </a:ext>
            </a:extLst>
          </p:cNvPr>
          <p:cNvSpPr>
            <a:spLocks noGrp="1"/>
          </p:cNvSpPr>
          <p:nvPr>
            <p:ph type="dt" idx="1"/>
          </p:nvPr>
        </p:nvSpPr>
        <p:spPr/>
        <p:txBody>
          <a:bodyPr/>
          <a:lstStyle/>
          <a:p>
            <a:fld id="{5A1D21ED-29A9-E545-92B2-2C4C0E4B8651}" type="datetime1">
              <a:rPr lang="fr-CH" smtClean="0"/>
              <a:t>01.06.23</a:t>
            </a:fld>
            <a:endParaRPr lang="fr-FR" dirty="0"/>
          </a:p>
        </p:txBody>
      </p:sp>
      <p:sp>
        <p:nvSpPr>
          <p:cNvPr id="6" name="Espace réservé du pied de page 5">
            <a:extLst>
              <a:ext uri="{FF2B5EF4-FFF2-40B4-BE49-F238E27FC236}">
                <a16:creationId xmlns:a16="http://schemas.microsoft.com/office/drawing/2014/main" id="{8F2F41A5-B12E-1843-83F7-B86B38C0CE97}"/>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4D206A73-DDB0-2740-9475-00E48E475A11}"/>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0436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01064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90955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76965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1601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705307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7</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84014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8</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8320713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en-GB" noProof="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5778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WELCOME TO EPFL</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WELCOME TO EPFL</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WELCOME TO EPFL</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WELCOME TO EPFL</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WELCOME TO EPFL</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WELCOME TO EPFL</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WELCOME TO EPFL</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8659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WELCOME TO EPFL</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WELCOME TO EPFL</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WELCOME TO EPFL</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noProof="0"/>
              <a:t>WELCOME TO EPFL</a:t>
            </a:r>
            <a:endParaRPr lang="en-GB" noProof="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noProof="0"/>
              <a:t>Speaker</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8"/>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3" r:id="rId3"/>
    <p:sldLayoutId id="2147483681" r:id="rId4"/>
    <p:sldLayoutId id="2147483673" r:id="rId5"/>
    <p:sldLayoutId id="2147483685" r:id="rId6"/>
    <p:sldLayoutId id="2147483662" r:id="rId7"/>
    <p:sldLayoutId id="2147483674" r:id="rId8"/>
    <p:sldLayoutId id="2147483675" r:id="rId9"/>
    <p:sldLayoutId id="2147483676" r:id="rId10"/>
    <p:sldLayoutId id="2147483664" r:id="rId11"/>
    <p:sldLayoutId id="2147483666" r:id="rId12"/>
    <p:sldLayoutId id="2147483677" r:id="rId13"/>
    <p:sldLayoutId id="2147483678" r:id="rId14"/>
    <p:sldLayoutId id="2147483679" r:id="rId15"/>
    <p:sldLayoutId id="214748366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E960A335-C256-A843-B598-1911C29BAB69}"/>
              </a:ext>
            </a:extLst>
          </p:cNvPr>
          <p:cNvPicPr>
            <a:picLocks noGrp="1" noChangeAspect="1"/>
          </p:cNvPicPr>
          <p:nvPr>
            <p:ph type="pic" sz="quarter" idx="10"/>
          </p:nvPr>
        </p:nvPicPr>
        <p:blipFill>
          <a:blip r:embed="rId3"/>
          <a:srcRect t="7675" b="7675"/>
          <a:stretch>
            <a:fillRect/>
          </a:stretch>
        </p:blipFill>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6624390" y="973394"/>
            <a:ext cx="2519610" cy="2151528"/>
          </a:xfrm>
        </p:spPr>
        <p:txBody>
          <a:bodyPr>
            <a:normAutofit/>
          </a:bodyPr>
          <a:lstStyle/>
          <a:p>
            <a:r>
              <a:rPr lang="fr-FR" dirty="0"/>
              <a:t>IAPR </a:t>
            </a:r>
            <a:br>
              <a:rPr lang="fr-FR" dirty="0"/>
            </a:br>
            <a:r>
              <a:rPr lang="fr-FR" dirty="0"/>
              <a:t>Final Project</a:t>
            </a:r>
            <a:br>
              <a:rPr lang="fr-FR" dirty="0"/>
            </a:br>
            <a:r>
              <a:rPr lang="fr-FR" sz="2000" dirty="0"/>
              <a:t>Spring 2023</a:t>
            </a:r>
            <a:endParaRPr lang="fr-FR" dirty="0"/>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4109543" y="3124922"/>
            <a:ext cx="2519610" cy="1568450"/>
          </a:xfrm>
        </p:spPr>
        <p:txBody>
          <a:bodyPr lIns="90000">
            <a:normAutofit/>
          </a:bodyPr>
          <a:lstStyle/>
          <a:p>
            <a:r>
              <a:rPr lang="fr-FR" sz="1400" b="1" dirty="0"/>
              <a:t>Gianluca Radi</a:t>
            </a:r>
          </a:p>
          <a:p>
            <a:r>
              <a:rPr lang="fr-FR" sz="1400" b="1" dirty="0"/>
              <a:t>Alessandro Dalbesio</a:t>
            </a:r>
          </a:p>
          <a:p>
            <a:r>
              <a:rPr lang="fr-FR" sz="1400" b="1" dirty="0"/>
              <a:t>Camillo </a:t>
            </a:r>
            <a:r>
              <a:rPr lang="fr-FR" sz="1400" b="1" dirty="0" err="1"/>
              <a:t>Nicolò</a:t>
            </a:r>
            <a:r>
              <a:rPr lang="fr-FR" sz="1400" b="1" dirty="0"/>
              <a:t> De </a:t>
            </a:r>
            <a:r>
              <a:rPr lang="fr-FR" sz="1400" b="1" dirty="0" err="1"/>
              <a:t>Sabbata</a:t>
            </a:r>
            <a:endParaRPr lang="fr-FR" sz="1400" b="1" dirty="0"/>
          </a:p>
        </p:txBody>
      </p:sp>
      <p:sp>
        <p:nvSpPr>
          <p:cNvPr id="3"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6624390" y="4683125"/>
            <a:ext cx="1828800" cy="460375"/>
          </a:xfrm>
        </p:spPr>
        <p:txBody>
          <a:bodyPr/>
          <a:lstStyle/>
          <a:p>
            <a:r>
              <a:rPr lang="fr-FR" b="1" dirty="0"/>
              <a:t>Group 5</a:t>
            </a:r>
          </a:p>
        </p:txBody>
      </p:sp>
    </p:spTree>
    <p:extLst>
      <p:ext uri="{BB962C8B-B14F-4D97-AF65-F5344CB8AC3E}">
        <p14:creationId xmlns:p14="http://schemas.microsoft.com/office/powerpoint/2010/main" val="213017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2</a:t>
            </a:fld>
            <a:endParaRPr lang="fr-FR"/>
          </a:p>
        </p:txBody>
      </p:sp>
      <p:sp>
        <p:nvSpPr>
          <p:cNvPr id="4" name="Espace réservé du contenu 7">
            <a:extLst>
              <a:ext uri="{FF2B5EF4-FFF2-40B4-BE49-F238E27FC236}">
                <a16:creationId xmlns:a16="http://schemas.microsoft.com/office/drawing/2014/main" id="{E34D444F-DB65-48F3-C320-F5180516FF23}"/>
              </a:ext>
            </a:extLst>
          </p:cNvPr>
          <p:cNvSpPr txBox="1">
            <a:spLocks/>
          </p:cNvSpPr>
          <p:nvPr/>
        </p:nvSpPr>
        <p:spPr>
          <a:xfrm>
            <a:off x="904875" y="1563688"/>
            <a:ext cx="3671466" cy="3263504"/>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fontAlgn="base">
              <a:spcBef>
                <a:spcPts val="0"/>
              </a:spcBef>
              <a:spcAft>
                <a:spcPts val="600"/>
              </a:spcAft>
              <a:buFont typeface="Arial" panose="020B0604020202020204" pitchFamily="34" charset="0"/>
              <a:buChar char="•"/>
            </a:pPr>
            <a:r>
              <a:rPr lang="en-US" b="1"/>
              <a:t>Input: </a:t>
            </a:r>
            <a:r>
              <a:rPr lang="en-US"/>
              <a:t>Several images of size 2000x2000 pixels each are provided</a:t>
            </a:r>
            <a:r>
              <a:rPr lang="en-US" b="1"/>
              <a:t>.</a:t>
            </a:r>
          </a:p>
          <a:p>
            <a:pPr algn="just" fontAlgn="base">
              <a:spcBef>
                <a:spcPts val="0"/>
              </a:spcBef>
              <a:spcAft>
                <a:spcPts val="600"/>
              </a:spcAft>
              <a:buFont typeface="Arial" panose="020B0604020202020204" pitchFamily="34" charset="0"/>
              <a:buChar char="•"/>
            </a:pPr>
            <a:r>
              <a:rPr lang="en-US" b="1"/>
              <a:t>Problem: </a:t>
            </a:r>
            <a:r>
              <a:rPr lang="en-US"/>
              <a:t>The images contain jumbled pieces from two or more puzzles, requiring segmentation and clustering.</a:t>
            </a:r>
          </a:p>
          <a:p>
            <a:pPr algn="just" fontAlgn="base">
              <a:spcBef>
                <a:spcPts val="0"/>
              </a:spcBef>
              <a:spcAft>
                <a:spcPts val="600"/>
              </a:spcAft>
              <a:buFont typeface="Arial" panose="020B0604020202020204" pitchFamily="34" charset="0"/>
              <a:buChar char="•"/>
            </a:pPr>
            <a:r>
              <a:rPr lang="en-US" b="1"/>
              <a:t>Goal: </a:t>
            </a:r>
            <a:r>
              <a:rPr lang="en-US"/>
              <a:t>To organize the puzzle pieces into their respective groups</a:t>
            </a:r>
            <a:r>
              <a:rPr lang="en-US" b="1"/>
              <a:t>.</a:t>
            </a:r>
            <a:endParaRPr lang="en-US" b="1" dirty="0"/>
          </a:p>
        </p:txBody>
      </p:sp>
      <p:pic>
        <p:nvPicPr>
          <p:cNvPr id="5" name="Picture 4">
            <a:extLst>
              <a:ext uri="{FF2B5EF4-FFF2-40B4-BE49-F238E27FC236}">
                <a16:creationId xmlns:a16="http://schemas.microsoft.com/office/drawing/2014/main" id="{1DC1F693-5E32-4E0B-FA33-78D56663E72E}"/>
              </a:ext>
            </a:extLst>
          </p:cNvPr>
          <p:cNvPicPr>
            <a:picLocks noChangeAspect="1" noChangeArrowheads="1"/>
          </p:cNvPicPr>
          <p:nvPr/>
        </p:nvPicPr>
        <p:blipFill rotWithShape="1">
          <a:blip r:embed="rId3"/>
          <a:srcRect t="10920" r="4" b="195"/>
          <a:stretch/>
        </p:blipFill>
        <p:spPr bwMode="auto">
          <a:xfrm>
            <a:off x="4959772" y="1563688"/>
            <a:ext cx="3671466" cy="3263504"/>
          </a:xfrm>
          <a:prstGeom prst="rect">
            <a:avLst/>
          </a:prstGeom>
          <a:noFill/>
        </p:spPr>
      </p:pic>
      <p:sp>
        <p:nvSpPr>
          <p:cNvPr id="7" name="Titre 5">
            <a:extLst>
              <a:ext uri="{FF2B5EF4-FFF2-40B4-BE49-F238E27FC236}">
                <a16:creationId xmlns:a16="http://schemas.microsoft.com/office/drawing/2014/main" id="{081B4E97-2DF0-3EF5-1983-CBAAFD8DDA6C}"/>
              </a:ext>
            </a:extLst>
          </p:cNvPr>
          <p:cNvSpPr>
            <a:spLocks noGrp="1"/>
          </p:cNvSpPr>
          <p:nvPr>
            <p:ph type="title"/>
          </p:nvPr>
        </p:nvSpPr>
        <p:spPr>
          <a:xfrm>
            <a:off x="904875" y="179552"/>
            <a:ext cx="3667125" cy="1072753"/>
          </a:xfrm>
        </p:spPr>
        <p:txBody>
          <a:bodyPr anchor="t">
            <a:normAutofit/>
          </a:bodyPr>
          <a:lstStyle/>
          <a:p>
            <a:r>
              <a:rPr lang="fr-FR"/>
              <a:t>Introduction</a:t>
            </a:r>
            <a:endParaRPr lang="fr-FR" dirty="0"/>
          </a:p>
        </p:txBody>
      </p:sp>
    </p:spTree>
    <p:extLst>
      <p:ext uri="{BB962C8B-B14F-4D97-AF65-F5344CB8AC3E}">
        <p14:creationId xmlns:p14="http://schemas.microsoft.com/office/powerpoint/2010/main" val="429047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3</a:t>
            </a:fld>
            <a:endParaRPr lang="fr-FR"/>
          </a:p>
        </p:txBody>
      </p:sp>
      <p:sp>
        <p:nvSpPr>
          <p:cNvPr id="10" name="Titre 5">
            <a:extLst>
              <a:ext uri="{FF2B5EF4-FFF2-40B4-BE49-F238E27FC236}">
                <a16:creationId xmlns:a16="http://schemas.microsoft.com/office/drawing/2014/main" id="{937FCABF-E5D2-DBA4-754A-0BF21D85DBC9}"/>
              </a:ext>
            </a:extLst>
          </p:cNvPr>
          <p:cNvSpPr>
            <a:spLocks noGrp="1"/>
          </p:cNvSpPr>
          <p:nvPr>
            <p:ph type="title"/>
          </p:nvPr>
        </p:nvSpPr>
        <p:spPr>
          <a:xfrm>
            <a:off x="904875" y="179552"/>
            <a:ext cx="3667125" cy="1072753"/>
          </a:xfrm>
        </p:spPr>
        <p:txBody>
          <a:bodyPr anchor="t">
            <a:normAutofit/>
          </a:bodyPr>
          <a:lstStyle/>
          <a:p>
            <a:r>
              <a:rPr lang="fr-FR"/>
              <a:t>Introduction</a:t>
            </a:r>
            <a:endParaRPr lang="fr-FR" dirty="0"/>
          </a:p>
        </p:txBody>
      </p:sp>
      <p:grpSp>
        <p:nvGrpSpPr>
          <p:cNvPr id="14" name="Gruppo 13">
            <a:extLst>
              <a:ext uri="{FF2B5EF4-FFF2-40B4-BE49-F238E27FC236}">
                <a16:creationId xmlns:a16="http://schemas.microsoft.com/office/drawing/2014/main" id="{FAEC307E-8CBE-E501-AA55-F4BB18E36FF3}"/>
              </a:ext>
            </a:extLst>
          </p:cNvPr>
          <p:cNvGrpSpPr/>
          <p:nvPr/>
        </p:nvGrpSpPr>
        <p:grpSpPr>
          <a:xfrm>
            <a:off x="1359794" y="2666341"/>
            <a:ext cx="7025881" cy="2239890"/>
            <a:chOff x="1413933" y="2391324"/>
            <a:chExt cx="7025881" cy="2239890"/>
          </a:xfrm>
        </p:grpSpPr>
        <p:pic>
          <p:nvPicPr>
            <p:cNvPr id="16" name="Picture 4">
              <a:extLst>
                <a:ext uri="{FF2B5EF4-FFF2-40B4-BE49-F238E27FC236}">
                  <a16:creationId xmlns:a16="http://schemas.microsoft.com/office/drawing/2014/main" id="{A8BE78F6-BDB3-1861-5736-5F5AB7CAD772}"/>
                </a:ext>
              </a:extLst>
            </p:cNvPr>
            <p:cNvPicPr>
              <a:picLocks noChangeAspect="1" noChangeArrowheads="1"/>
            </p:cNvPicPr>
            <p:nvPr/>
          </p:nvPicPr>
          <p:blipFill rotWithShape="1">
            <a:blip r:embed="rId3"/>
            <a:srcRect t="5556" b="5556"/>
            <a:stretch/>
          </p:blipFill>
          <p:spPr bwMode="auto">
            <a:xfrm>
              <a:off x="1413933" y="2828766"/>
              <a:ext cx="2027768" cy="1802448"/>
            </a:xfrm>
            <a:prstGeom prst="rect">
              <a:avLst/>
            </a:prstGeom>
            <a:noFill/>
          </p:spPr>
        </p:pic>
        <p:sp>
          <p:nvSpPr>
            <p:cNvPr id="17" name="Freccia a destra 16">
              <a:extLst>
                <a:ext uri="{FF2B5EF4-FFF2-40B4-BE49-F238E27FC236}">
                  <a16:creationId xmlns:a16="http://schemas.microsoft.com/office/drawing/2014/main" id="{F00B85FB-B266-7997-0137-8C02A8B1A302}"/>
                </a:ext>
              </a:extLst>
            </p:cNvPr>
            <p:cNvSpPr/>
            <p:nvPr/>
          </p:nvSpPr>
          <p:spPr>
            <a:xfrm>
              <a:off x="3534568" y="3663156"/>
              <a:ext cx="342901" cy="66834"/>
            </a:xfrm>
            <a:prstGeom prst="rightArrow">
              <a:avLst/>
            </a:prstGeom>
            <a:solidFill>
              <a:srgbClr val="070707"/>
            </a:solidFill>
            <a:ln>
              <a:solidFill>
                <a:srgbClr val="07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n>
                  <a:solidFill>
                    <a:schemeClr val="bg1"/>
                  </a:solidFill>
                </a:ln>
              </a:endParaRPr>
            </a:p>
          </p:txBody>
        </p:sp>
        <p:pic>
          <p:nvPicPr>
            <p:cNvPr id="18" name="Picture 11">
              <a:extLst>
                <a:ext uri="{FF2B5EF4-FFF2-40B4-BE49-F238E27FC236}">
                  <a16:creationId xmlns:a16="http://schemas.microsoft.com/office/drawing/2014/main" id="{57E02180-8138-BE48-917C-E5A8F082A4B5}"/>
                </a:ext>
              </a:extLst>
            </p:cNvPr>
            <p:cNvPicPr>
              <a:picLocks noChangeAspect="1"/>
            </p:cNvPicPr>
            <p:nvPr/>
          </p:nvPicPr>
          <p:blipFill rotWithShape="1">
            <a:blip r:embed="rId4"/>
            <a:srcRect l="82664" t="12379" r="1294" b="10259"/>
            <a:stretch/>
          </p:blipFill>
          <p:spPr>
            <a:xfrm>
              <a:off x="4100305" y="2830830"/>
              <a:ext cx="1813768" cy="1800384"/>
            </a:xfrm>
            <a:prstGeom prst="rect">
              <a:avLst/>
            </a:prstGeom>
            <a:noFill/>
          </p:spPr>
        </p:pic>
        <p:sp>
          <p:nvSpPr>
            <p:cNvPr id="19" name="Freccia a destra 18">
              <a:extLst>
                <a:ext uri="{FF2B5EF4-FFF2-40B4-BE49-F238E27FC236}">
                  <a16:creationId xmlns:a16="http://schemas.microsoft.com/office/drawing/2014/main" id="{A7BA181D-AEF6-A5DD-E15B-5D2B6618DFAE}"/>
                </a:ext>
              </a:extLst>
            </p:cNvPr>
            <p:cNvSpPr/>
            <p:nvPr/>
          </p:nvSpPr>
          <p:spPr>
            <a:xfrm>
              <a:off x="6094047" y="3663156"/>
              <a:ext cx="342901" cy="66834"/>
            </a:xfrm>
            <a:prstGeom prst="rightArrow">
              <a:avLst/>
            </a:prstGeom>
            <a:solidFill>
              <a:srgbClr val="070707"/>
            </a:solidFill>
            <a:ln>
              <a:solidFill>
                <a:srgbClr val="07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n>
                  <a:solidFill>
                    <a:schemeClr val="bg1"/>
                  </a:solidFill>
                </a:ln>
              </a:endParaRPr>
            </a:p>
          </p:txBody>
        </p:sp>
        <p:sp>
          <p:nvSpPr>
            <p:cNvPr id="21" name="CasellaDiTesto 20">
              <a:extLst>
                <a:ext uri="{FF2B5EF4-FFF2-40B4-BE49-F238E27FC236}">
                  <a16:creationId xmlns:a16="http://schemas.microsoft.com/office/drawing/2014/main" id="{0C9A2F68-4E7B-A720-429F-71E1B881C0F6}"/>
                </a:ext>
              </a:extLst>
            </p:cNvPr>
            <p:cNvSpPr txBox="1"/>
            <p:nvPr/>
          </p:nvSpPr>
          <p:spPr>
            <a:xfrm>
              <a:off x="6905230" y="3509486"/>
              <a:ext cx="1041400" cy="300082"/>
            </a:xfrm>
            <a:prstGeom prst="rect">
              <a:avLst/>
            </a:prstGeom>
            <a:noFill/>
          </p:spPr>
          <p:txBody>
            <a:bodyPr wrap="square" rtlCol="0">
              <a:spAutoFit/>
            </a:bodyPr>
            <a:lstStyle/>
            <a:p>
              <a:r>
                <a:rPr lang="en-US" b="1" dirty="0"/>
                <a:t>PUZZLE 1</a:t>
              </a:r>
              <a:endParaRPr lang="it-IT" b="1" dirty="0"/>
            </a:p>
          </p:txBody>
        </p:sp>
        <p:sp>
          <p:nvSpPr>
            <p:cNvPr id="23" name="CasellaDiTesto 22">
              <a:extLst>
                <a:ext uri="{FF2B5EF4-FFF2-40B4-BE49-F238E27FC236}">
                  <a16:creationId xmlns:a16="http://schemas.microsoft.com/office/drawing/2014/main" id="{746662ED-0811-11D5-0A8D-71F0E14F5BEB}"/>
                </a:ext>
              </a:extLst>
            </p:cNvPr>
            <p:cNvSpPr txBox="1"/>
            <p:nvPr/>
          </p:nvSpPr>
          <p:spPr>
            <a:xfrm>
              <a:off x="1413933" y="2514600"/>
              <a:ext cx="2027768" cy="276999"/>
            </a:xfrm>
            <a:prstGeom prst="rect">
              <a:avLst/>
            </a:prstGeom>
            <a:noFill/>
          </p:spPr>
          <p:txBody>
            <a:bodyPr wrap="square" rtlCol="0">
              <a:spAutoFit/>
            </a:bodyPr>
            <a:lstStyle/>
            <a:p>
              <a:pPr algn="ctr"/>
              <a:r>
                <a:rPr lang="en-US" sz="1200" b="1" dirty="0"/>
                <a:t>INPUT</a:t>
              </a:r>
              <a:endParaRPr lang="it-IT" sz="1200" b="1" dirty="0"/>
            </a:p>
          </p:txBody>
        </p:sp>
        <p:sp>
          <p:nvSpPr>
            <p:cNvPr id="24" name="CasellaDiTesto 23">
              <a:extLst>
                <a:ext uri="{FF2B5EF4-FFF2-40B4-BE49-F238E27FC236}">
                  <a16:creationId xmlns:a16="http://schemas.microsoft.com/office/drawing/2014/main" id="{59EE9279-6001-113E-E283-E7FFCCA9EA46}"/>
                </a:ext>
              </a:extLst>
            </p:cNvPr>
            <p:cNvSpPr txBox="1"/>
            <p:nvPr/>
          </p:nvSpPr>
          <p:spPr>
            <a:xfrm>
              <a:off x="3993305" y="2514599"/>
              <a:ext cx="2027768" cy="276999"/>
            </a:xfrm>
            <a:prstGeom prst="rect">
              <a:avLst/>
            </a:prstGeom>
            <a:noFill/>
          </p:spPr>
          <p:txBody>
            <a:bodyPr wrap="square" rtlCol="0">
              <a:spAutoFit/>
            </a:bodyPr>
            <a:lstStyle/>
            <a:p>
              <a:pPr algn="ctr"/>
              <a:r>
                <a:rPr lang="en-US" sz="1200" b="1" dirty="0"/>
                <a:t>SEGMENTATION</a:t>
              </a:r>
              <a:endParaRPr lang="it-IT" sz="1200" b="1" dirty="0"/>
            </a:p>
          </p:txBody>
        </p:sp>
        <p:sp>
          <p:nvSpPr>
            <p:cNvPr id="25" name="CasellaDiTesto 24">
              <a:extLst>
                <a:ext uri="{FF2B5EF4-FFF2-40B4-BE49-F238E27FC236}">
                  <a16:creationId xmlns:a16="http://schemas.microsoft.com/office/drawing/2014/main" id="{C7677637-ED03-5C5F-AD94-9FF0623EA472}"/>
                </a:ext>
              </a:extLst>
            </p:cNvPr>
            <p:cNvSpPr txBox="1"/>
            <p:nvPr/>
          </p:nvSpPr>
          <p:spPr>
            <a:xfrm>
              <a:off x="6412046" y="2391324"/>
              <a:ext cx="2027768" cy="646331"/>
            </a:xfrm>
            <a:prstGeom prst="rect">
              <a:avLst/>
            </a:prstGeom>
            <a:noFill/>
          </p:spPr>
          <p:txBody>
            <a:bodyPr wrap="square" rtlCol="0">
              <a:spAutoFit/>
            </a:bodyPr>
            <a:lstStyle/>
            <a:p>
              <a:pPr algn="ctr"/>
              <a:r>
                <a:rPr lang="en-US" sz="1200" b="1" dirty="0"/>
                <a:t>FEATURES EXTRACTION</a:t>
              </a:r>
            </a:p>
            <a:p>
              <a:pPr algn="ctr"/>
              <a:r>
                <a:rPr lang="en-US" sz="1200" b="1" dirty="0"/>
                <a:t>&amp;</a:t>
              </a:r>
            </a:p>
            <a:p>
              <a:pPr algn="ctr"/>
              <a:r>
                <a:rPr lang="en-US" sz="1200" b="1" dirty="0"/>
                <a:t>CLUSTERING</a:t>
              </a:r>
              <a:endParaRPr lang="it-IT" sz="1200" b="1" dirty="0"/>
            </a:p>
          </p:txBody>
        </p:sp>
      </p:grpSp>
      <p:sp>
        <p:nvSpPr>
          <p:cNvPr id="26" name="Espace réservé du contenu 7">
            <a:extLst>
              <a:ext uri="{FF2B5EF4-FFF2-40B4-BE49-F238E27FC236}">
                <a16:creationId xmlns:a16="http://schemas.microsoft.com/office/drawing/2014/main" id="{75695B91-D302-A686-C9EA-8CB8B955D0AC}"/>
              </a:ext>
            </a:extLst>
          </p:cNvPr>
          <p:cNvSpPr txBox="1">
            <a:spLocks/>
          </p:cNvSpPr>
          <p:nvPr/>
        </p:nvSpPr>
        <p:spPr>
          <a:xfrm>
            <a:off x="963662" y="963487"/>
            <a:ext cx="7978775" cy="3263504"/>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base">
              <a:spcBef>
                <a:spcPts val="0"/>
              </a:spcBef>
              <a:spcAft>
                <a:spcPts val="600"/>
              </a:spcAft>
              <a:buFont typeface="Wingdings" pitchFamily="2" charset="2"/>
              <a:buNone/>
            </a:pPr>
            <a:r>
              <a:rPr lang="en-US" dirty="0"/>
              <a:t>To reach our goal, we have implemented a three-step pipeline:</a:t>
            </a:r>
          </a:p>
          <a:p>
            <a:pPr algn="just" fontAlgn="base">
              <a:spcBef>
                <a:spcPts val="0"/>
              </a:spcBef>
              <a:spcAft>
                <a:spcPts val="600"/>
              </a:spcAft>
            </a:pPr>
            <a:r>
              <a:rPr lang="en-US" dirty="0"/>
              <a:t>Segmentation</a:t>
            </a:r>
          </a:p>
          <a:p>
            <a:pPr algn="just" fontAlgn="base">
              <a:spcBef>
                <a:spcPts val="0"/>
              </a:spcBef>
              <a:spcAft>
                <a:spcPts val="600"/>
              </a:spcAft>
            </a:pPr>
            <a:r>
              <a:rPr lang="en-US" dirty="0"/>
              <a:t>Feature extraction</a:t>
            </a:r>
          </a:p>
          <a:p>
            <a:pPr algn="just" fontAlgn="base">
              <a:spcBef>
                <a:spcPts val="0"/>
              </a:spcBef>
              <a:spcAft>
                <a:spcPts val="600"/>
              </a:spcAft>
            </a:pPr>
            <a:r>
              <a:rPr lang="en-US" dirty="0"/>
              <a:t>Clustering</a:t>
            </a:r>
          </a:p>
        </p:txBody>
      </p:sp>
    </p:spTree>
    <p:extLst>
      <p:ext uri="{BB962C8B-B14F-4D97-AF65-F5344CB8AC3E}">
        <p14:creationId xmlns:p14="http://schemas.microsoft.com/office/powerpoint/2010/main" val="399729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BA0932A3-6F21-7107-529C-F6AB580E5215}"/>
              </a:ext>
            </a:extLst>
          </p:cNvPr>
          <p:cNvPicPr>
            <a:picLocks noChangeAspect="1"/>
          </p:cNvPicPr>
          <p:nvPr/>
        </p:nvPicPr>
        <p:blipFill rotWithShape="1">
          <a:blip r:embed="rId3"/>
          <a:srcRect l="78576" t="8781" r="535" b="9558"/>
          <a:stretch/>
        </p:blipFill>
        <p:spPr>
          <a:xfrm>
            <a:off x="2179320" y="3001883"/>
            <a:ext cx="1842186" cy="1800384"/>
          </a:xfrm>
          <a:prstGeom prst="rect">
            <a:avLst/>
          </a:prstGeom>
          <a:noFill/>
        </p:spPr>
      </p:pic>
      <p:sp>
        <p:nvSpPr>
          <p:cNvPr id="13" name="Content Placeholder 1">
            <a:extLst>
              <a:ext uri="{FF2B5EF4-FFF2-40B4-BE49-F238E27FC236}">
                <a16:creationId xmlns:a16="http://schemas.microsoft.com/office/drawing/2014/main" id="{3993D298-BC87-FED3-7CEA-7D6C180EB0AC}"/>
              </a:ext>
            </a:extLst>
          </p:cNvPr>
          <p:cNvSpPr>
            <a:spLocks noGrp="1"/>
          </p:cNvSpPr>
          <p:nvPr>
            <p:ph type="body" sz="quarter" idx="17"/>
          </p:nvPr>
        </p:nvSpPr>
        <p:spPr>
          <a:xfrm>
            <a:off x="904875" y="1411368"/>
            <a:ext cx="7646988" cy="1072753"/>
          </a:xfrm>
        </p:spPr>
        <p:txBody>
          <a:bodyPr>
            <a:normAutofit/>
          </a:bodyPr>
          <a:lstStyle/>
          <a:p>
            <a:pPr marL="0" indent="0">
              <a:buNone/>
            </a:pPr>
            <a:r>
              <a:rPr lang="it-IT" dirty="0"/>
              <a:t>The </a:t>
            </a:r>
            <a:r>
              <a:rPr lang="it-IT" dirty="0" err="1"/>
              <a:t>segmentation</a:t>
            </a:r>
            <a:r>
              <a:rPr lang="it-IT" dirty="0"/>
              <a:t> </a:t>
            </a:r>
            <a:r>
              <a:rPr lang="it-IT" dirty="0" err="1"/>
              <a:t>is</a:t>
            </a:r>
            <a:r>
              <a:rPr lang="it-IT" dirty="0"/>
              <a:t> </a:t>
            </a:r>
            <a:r>
              <a:rPr lang="it-IT" dirty="0" err="1"/>
              <a:t>divided</a:t>
            </a:r>
            <a:r>
              <a:rPr lang="it-IT" dirty="0"/>
              <a:t> in </a:t>
            </a:r>
            <a:r>
              <a:rPr lang="it-IT" dirty="0" err="1"/>
              <a:t>two</a:t>
            </a:r>
            <a:r>
              <a:rPr lang="it-IT" dirty="0"/>
              <a:t> </a:t>
            </a:r>
            <a:r>
              <a:rPr lang="it-IT" dirty="0" err="1"/>
              <a:t>main</a:t>
            </a:r>
            <a:r>
              <a:rPr lang="it-IT" dirty="0"/>
              <a:t> </a:t>
            </a:r>
            <a:r>
              <a:rPr lang="it-IT" dirty="0" err="1"/>
              <a:t>phases</a:t>
            </a:r>
            <a:r>
              <a:rPr lang="it-IT" dirty="0"/>
              <a:t>:</a:t>
            </a:r>
          </a:p>
          <a:p>
            <a:r>
              <a:rPr lang="it-IT" dirty="0" err="1"/>
              <a:t>Pieces</a:t>
            </a:r>
            <a:r>
              <a:rPr lang="it-IT" dirty="0"/>
              <a:t> </a:t>
            </a:r>
            <a:r>
              <a:rPr lang="it-IT" dirty="0" err="1"/>
              <a:t>labelling</a:t>
            </a:r>
            <a:endParaRPr lang="it-IT" dirty="0"/>
          </a:p>
          <a:p>
            <a:r>
              <a:rPr lang="en-US" dirty="0"/>
              <a:t>Pieces extraction</a:t>
            </a:r>
          </a:p>
        </p:txBody>
      </p:sp>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4</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err="1"/>
              <a:t>Segmentation</a:t>
            </a:r>
            <a:endParaRPr lang="en-US" dirty="0"/>
          </a:p>
        </p:txBody>
      </p:sp>
      <p:pic>
        <p:nvPicPr>
          <p:cNvPr id="2" name="Picture 11">
            <a:extLst>
              <a:ext uri="{FF2B5EF4-FFF2-40B4-BE49-F238E27FC236}">
                <a16:creationId xmlns:a16="http://schemas.microsoft.com/office/drawing/2014/main" id="{59369BEF-710D-765E-520C-2D49DC4C7E85}"/>
              </a:ext>
            </a:extLst>
          </p:cNvPr>
          <p:cNvPicPr>
            <a:picLocks noChangeAspect="1"/>
          </p:cNvPicPr>
          <p:nvPr/>
        </p:nvPicPr>
        <p:blipFill rotWithShape="1">
          <a:blip r:embed="rId4"/>
          <a:srcRect l="82664" t="12379" r="1294" b="10259"/>
          <a:stretch/>
        </p:blipFill>
        <p:spPr>
          <a:xfrm>
            <a:off x="4910773" y="3001883"/>
            <a:ext cx="1813768" cy="1800384"/>
          </a:xfrm>
          <a:prstGeom prst="rect">
            <a:avLst/>
          </a:prstGeom>
          <a:noFill/>
        </p:spPr>
      </p:pic>
      <p:sp>
        <p:nvSpPr>
          <p:cNvPr id="3" name="CasellaDiTesto 2">
            <a:extLst>
              <a:ext uri="{FF2B5EF4-FFF2-40B4-BE49-F238E27FC236}">
                <a16:creationId xmlns:a16="http://schemas.microsoft.com/office/drawing/2014/main" id="{97BF2D45-C7DB-1F53-4177-6826093D377E}"/>
              </a:ext>
            </a:extLst>
          </p:cNvPr>
          <p:cNvSpPr txBox="1"/>
          <p:nvPr/>
        </p:nvSpPr>
        <p:spPr>
          <a:xfrm>
            <a:off x="2179320" y="2682240"/>
            <a:ext cx="1842186" cy="300082"/>
          </a:xfrm>
          <a:prstGeom prst="rect">
            <a:avLst/>
          </a:prstGeom>
          <a:noFill/>
        </p:spPr>
        <p:txBody>
          <a:bodyPr wrap="square" rtlCol="0">
            <a:spAutoFit/>
          </a:bodyPr>
          <a:lstStyle/>
          <a:p>
            <a:pPr algn="ctr"/>
            <a:r>
              <a:rPr lang="en-US" b="1" dirty="0"/>
              <a:t>Pieces Labelling</a:t>
            </a:r>
            <a:endParaRPr lang="it-IT" b="1" dirty="0"/>
          </a:p>
        </p:txBody>
      </p:sp>
      <p:sp>
        <p:nvSpPr>
          <p:cNvPr id="4" name="CasellaDiTesto 3">
            <a:extLst>
              <a:ext uri="{FF2B5EF4-FFF2-40B4-BE49-F238E27FC236}">
                <a16:creationId xmlns:a16="http://schemas.microsoft.com/office/drawing/2014/main" id="{8B1859F7-19C6-3C46-FB23-E45CF7CE0D80}"/>
              </a:ext>
            </a:extLst>
          </p:cNvPr>
          <p:cNvSpPr txBox="1"/>
          <p:nvPr/>
        </p:nvSpPr>
        <p:spPr>
          <a:xfrm>
            <a:off x="4882355" y="2694181"/>
            <a:ext cx="1842186" cy="300082"/>
          </a:xfrm>
          <a:prstGeom prst="rect">
            <a:avLst/>
          </a:prstGeom>
          <a:noFill/>
        </p:spPr>
        <p:txBody>
          <a:bodyPr wrap="square" rtlCol="0">
            <a:spAutoFit/>
          </a:bodyPr>
          <a:lstStyle/>
          <a:p>
            <a:pPr algn="ctr"/>
            <a:r>
              <a:rPr lang="en-US" b="1" dirty="0"/>
              <a:t>Pieces Extraction</a:t>
            </a:r>
            <a:endParaRPr lang="it-IT" b="1" dirty="0"/>
          </a:p>
        </p:txBody>
      </p:sp>
    </p:spTree>
    <p:extLst>
      <p:ext uri="{BB962C8B-B14F-4D97-AF65-F5344CB8AC3E}">
        <p14:creationId xmlns:p14="http://schemas.microsoft.com/office/powerpoint/2010/main" val="28840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BA0932A3-6F21-7107-529C-F6AB580E5215}"/>
              </a:ext>
            </a:extLst>
          </p:cNvPr>
          <p:cNvPicPr>
            <a:picLocks noChangeAspect="1"/>
          </p:cNvPicPr>
          <p:nvPr/>
        </p:nvPicPr>
        <p:blipFill>
          <a:blip r:embed="rId3"/>
          <a:stretch>
            <a:fillRect/>
          </a:stretch>
        </p:blipFill>
        <p:spPr>
          <a:xfrm>
            <a:off x="966787" y="3114674"/>
            <a:ext cx="8115300" cy="2028825"/>
          </a:xfrm>
          <a:prstGeom prst="rect">
            <a:avLst/>
          </a:prstGeom>
          <a:noFill/>
        </p:spPr>
      </p:pic>
      <p:sp>
        <p:nvSpPr>
          <p:cNvPr id="13" name="Content Placeholder 1">
            <a:extLst>
              <a:ext uri="{FF2B5EF4-FFF2-40B4-BE49-F238E27FC236}">
                <a16:creationId xmlns:a16="http://schemas.microsoft.com/office/drawing/2014/main" id="{3993D298-BC87-FED3-7CEA-7D6C180EB0AC}"/>
              </a:ext>
            </a:extLst>
          </p:cNvPr>
          <p:cNvSpPr>
            <a:spLocks noGrp="1"/>
          </p:cNvSpPr>
          <p:nvPr>
            <p:ph type="body" sz="quarter" idx="17"/>
          </p:nvPr>
        </p:nvSpPr>
        <p:spPr>
          <a:xfrm>
            <a:off x="966787" y="1066800"/>
            <a:ext cx="7646988" cy="1933576"/>
          </a:xfrm>
        </p:spPr>
        <p:txBody>
          <a:bodyPr>
            <a:normAutofit/>
          </a:bodyPr>
          <a:lstStyle/>
          <a:p>
            <a:pPr marL="0" indent="0">
              <a:buNone/>
            </a:pPr>
            <a:r>
              <a:rPr lang="it-IT" sz="1600" dirty="0"/>
              <a:t>The </a:t>
            </a:r>
            <a:r>
              <a:rPr lang="it-IT" sz="1600" dirty="0" err="1"/>
              <a:t>pieces</a:t>
            </a:r>
            <a:r>
              <a:rPr lang="it-IT" sz="1600" dirty="0"/>
              <a:t> </a:t>
            </a:r>
            <a:r>
              <a:rPr lang="it-IT" sz="1600" dirty="0" err="1"/>
              <a:t>labelling</a:t>
            </a:r>
            <a:r>
              <a:rPr lang="it-IT" sz="1600" dirty="0"/>
              <a:t> </a:t>
            </a:r>
            <a:r>
              <a:rPr lang="it-IT" sz="1600" dirty="0" err="1"/>
              <a:t>is</a:t>
            </a:r>
            <a:r>
              <a:rPr lang="it-IT" sz="1600" dirty="0"/>
              <a:t> </a:t>
            </a:r>
            <a:r>
              <a:rPr lang="it-IT" sz="1600" dirty="0" err="1"/>
              <a:t>based</a:t>
            </a:r>
            <a:r>
              <a:rPr lang="it-IT" sz="1600" dirty="0"/>
              <a:t> on </a:t>
            </a:r>
            <a:r>
              <a:rPr lang="it-IT" sz="1600" dirty="0" err="1"/>
              <a:t>four</a:t>
            </a:r>
            <a:r>
              <a:rPr lang="it-IT" sz="1600" dirty="0"/>
              <a:t> steps:</a:t>
            </a:r>
          </a:p>
          <a:p>
            <a:r>
              <a:rPr lang="it-IT" sz="1600" dirty="0"/>
              <a:t>Edge </a:t>
            </a:r>
            <a:r>
              <a:rPr lang="it-IT" sz="1600" dirty="0" err="1"/>
              <a:t>detection</a:t>
            </a:r>
            <a:r>
              <a:rPr lang="it-IT" sz="1600" dirty="0"/>
              <a:t> with </a:t>
            </a:r>
            <a:r>
              <a:rPr lang="it-IT" sz="1600" dirty="0" err="1"/>
              <a:t>Canny</a:t>
            </a:r>
            <a:r>
              <a:rPr lang="it-IT" sz="1600" dirty="0"/>
              <a:t> filter</a:t>
            </a:r>
          </a:p>
          <a:p>
            <a:r>
              <a:rPr lang="en-US" sz="1600" dirty="0"/>
              <a:t>Post processing of the obtained image with morphological operations</a:t>
            </a:r>
          </a:p>
          <a:p>
            <a:r>
              <a:rPr lang="en-US" sz="1600" dirty="0"/>
              <a:t>Flood fill to separate the objects from the background</a:t>
            </a:r>
          </a:p>
          <a:p>
            <a:r>
              <a:rPr lang="en-US" sz="1600" dirty="0"/>
              <a:t>Object labeling from the flood fill image and superimposition of the found contour on the original image</a:t>
            </a:r>
          </a:p>
        </p:txBody>
      </p:sp>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5</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a:t>Pieces Labelling</a:t>
            </a:r>
            <a:endParaRPr lang="en-US"/>
          </a:p>
        </p:txBody>
      </p:sp>
    </p:spTree>
    <p:extLst>
      <p:ext uri="{BB962C8B-B14F-4D97-AF65-F5344CB8AC3E}">
        <p14:creationId xmlns:p14="http://schemas.microsoft.com/office/powerpoint/2010/main" val="97363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0932A3-6F21-7107-529C-F6AB580E5215}"/>
              </a:ext>
            </a:extLst>
          </p:cNvPr>
          <p:cNvPicPr>
            <a:picLocks noChangeAspect="1"/>
          </p:cNvPicPr>
          <p:nvPr/>
        </p:nvPicPr>
        <p:blipFill>
          <a:blip r:embed="rId3"/>
          <a:srcRect/>
          <a:stretch/>
        </p:blipFill>
        <p:spPr>
          <a:xfrm>
            <a:off x="966787" y="3293887"/>
            <a:ext cx="8115300" cy="1670399"/>
          </a:xfrm>
          <a:prstGeom prst="rect">
            <a:avLst/>
          </a:prstGeom>
          <a:noFill/>
        </p:spPr>
      </p:pic>
      <p:sp>
        <p:nvSpPr>
          <p:cNvPr id="13" name="Content Placeholder 1">
            <a:extLst>
              <a:ext uri="{FF2B5EF4-FFF2-40B4-BE49-F238E27FC236}">
                <a16:creationId xmlns:a16="http://schemas.microsoft.com/office/drawing/2014/main" id="{3993D298-BC87-FED3-7CEA-7D6C180EB0AC}"/>
              </a:ext>
            </a:extLst>
          </p:cNvPr>
          <p:cNvSpPr>
            <a:spLocks noGrp="1"/>
          </p:cNvSpPr>
          <p:nvPr>
            <p:ph type="body" sz="quarter" idx="17"/>
          </p:nvPr>
        </p:nvSpPr>
        <p:spPr>
          <a:xfrm>
            <a:off x="966787" y="1022825"/>
            <a:ext cx="7646988" cy="2211389"/>
          </a:xfrm>
        </p:spPr>
        <p:txBody>
          <a:bodyPr>
            <a:normAutofit/>
          </a:bodyPr>
          <a:lstStyle/>
          <a:p>
            <a:pPr marL="0" indent="0">
              <a:buNone/>
            </a:pPr>
            <a:r>
              <a:rPr lang="it-IT" sz="1600" dirty="0"/>
              <a:t>The </a:t>
            </a:r>
            <a:r>
              <a:rPr lang="it-IT" sz="1600" dirty="0" err="1"/>
              <a:t>pieces</a:t>
            </a:r>
            <a:r>
              <a:rPr lang="it-IT" sz="1600" dirty="0"/>
              <a:t> </a:t>
            </a:r>
            <a:r>
              <a:rPr lang="it-IT" sz="1600" dirty="0" err="1"/>
              <a:t>extraction</a:t>
            </a:r>
            <a:r>
              <a:rPr lang="it-IT" sz="1600" dirty="0"/>
              <a:t> </a:t>
            </a:r>
            <a:r>
              <a:rPr lang="it-IT" sz="1600" dirty="0" err="1"/>
              <a:t>is</a:t>
            </a:r>
            <a:r>
              <a:rPr lang="it-IT" sz="1600" dirty="0"/>
              <a:t> </a:t>
            </a:r>
            <a:r>
              <a:rPr lang="it-IT" sz="1600" dirty="0" err="1"/>
              <a:t>based</a:t>
            </a:r>
            <a:r>
              <a:rPr lang="it-IT" sz="1600" dirty="0"/>
              <a:t> on </a:t>
            </a:r>
            <a:r>
              <a:rPr lang="it-IT" sz="1600" dirty="0" err="1"/>
              <a:t>four</a:t>
            </a:r>
            <a:r>
              <a:rPr lang="it-IT" sz="1600" dirty="0"/>
              <a:t> steps:</a:t>
            </a:r>
          </a:p>
          <a:p>
            <a:r>
              <a:rPr lang="it-IT" sz="1600" dirty="0" err="1"/>
              <a:t>Cropping</a:t>
            </a:r>
            <a:r>
              <a:rPr lang="it-IT" sz="1600" dirty="0"/>
              <a:t> </a:t>
            </a:r>
            <a:r>
              <a:rPr lang="it-IT" sz="1600" dirty="0" err="1"/>
              <a:t>based</a:t>
            </a:r>
            <a:r>
              <a:rPr lang="it-IT" sz="1600" dirty="0"/>
              <a:t> on the </a:t>
            </a:r>
            <a:r>
              <a:rPr lang="it-IT" sz="1600" dirty="0" err="1"/>
              <a:t>contourn</a:t>
            </a:r>
            <a:r>
              <a:rPr lang="it-IT" sz="1600" dirty="0"/>
              <a:t> </a:t>
            </a:r>
            <a:r>
              <a:rPr lang="it-IT" sz="1600" dirty="0" err="1"/>
              <a:t>found</a:t>
            </a:r>
            <a:r>
              <a:rPr lang="it-IT" sz="1600" dirty="0"/>
              <a:t> in the </a:t>
            </a:r>
            <a:r>
              <a:rPr lang="it-IT" sz="1600" dirty="0" err="1"/>
              <a:t>pieces</a:t>
            </a:r>
            <a:r>
              <a:rPr lang="it-IT" sz="1600" dirty="0"/>
              <a:t> </a:t>
            </a:r>
            <a:r>
              <a:rPr lang="it-IT" sz="1600" dirty="0" err="1"/>
              <a:t>labelling</a:t>
            </a:r>
            <a:r>
              <a:rPr lang="it-IT" sz="1600" dirty="0"/>
              <a:t> step</a:t>
            </a:r>
          </a:p>
          <a:p>
            <a:r>
              <a:rPr lang="it-IT" sz="1600" dirty="0"/>
              <a:t>Edge </a:t>
            </a:r>
            <a:r>
              <a:rPr lang="it-IT" sz="1600" dirty="0" err="1"/>
              <a:t>detection</a:t>
            </a:r>
            <a:r>
              <a:rPr lang="it-IT" sz="1600" dirty="0"/>
              <a:t> with </a:t>
            </a:r>
            <a:r>
              <a:rPr lang="it-IT" sz="1600" dirty="0" err="1"/>
              <a:t>Canny</a:t>
            </a:r>
            <a:r>
              <a:rPr lang="it-IT" sz="1600" dirty="0"/>
              <a:t> filter</a:t>
            </a:r>
          </a:p>
          <a:p>
            <a:r>
              <a:rPr lang="it-IT" sz="1600" dirty="0" err="1"/>
              <a:t>Pieces</a:t>
            </a:r>
            <a:r>
              <a:rPr lang="it-IT" sz="1600" dirty="0"/>
              <a:t> </a:t>
            </a:r>
            <a:r>
              <a:rPr lang="it-IT" sz="1600" dirty="0" err="1"/>
              <a:t>rotation</a:t>
            </a:r>
            <a:endParaRPr lang="it-IT" sz="1600" dirty="0"/>
          </a:p>
          <a:p>
            <a:r>
              <a:rPr lang="it-IT" sz="1600" dirty="0" err="1"/>
              <a:t>Cleaning</a:t>
            </a:r>
            <a:r>
              <a:rPr lang="it-IT" sz="1600" dirty="0"/>
              <a:t> of </a:t>
            </a:r>
            <a:r>
              <a:rPr lang="it-IT" sz="1600" dirty="0" err="1"/>
              <a:t>obtained</a:t>
            </a:r>
            <a:r>
              <a:rPr lang="it-IT" sz="1600" dirty="0"/>
              <a:t> image (eliminate </a:t>
            </a:r>
            <a:r>
              <a:rPr lang="it-IT" sz="1600" dirty="0" err="1"/>
              <a:t>other</a:t>
            </a:r>
            <a:r>
              <a:rPr lang="it-IT" sz="1600" dirty="0"/>
              <a:t> </a:t>
            </a:r>
            <a:r>
              <a:rPr lang="it-IT" sz="1600" dirty="0" err="1"/>
              <a:t>pieces</a:t>
            </a:r>
            <a:r>
              <a:rPr lang="it-IT" sz="1600" dirty="0"/>
              <a:t>’ </a:t>
            </a:r>
            <a:r>
              <a:rPr lang="it-IT" sz="1600" dirty="0" err="1"/>
              <a:t>fragments</a:t>
            </a:r>
            <a:r>
              <a:rPr lang="it-IT" sz="1600" dirty="0"/>
              <a:t>)</a:t>
            </a:r>
          </a:p>
          <a:p>
            <a:r>
              <a:rPr lang="it-IT" sz="1600" dirty="0" err="1"/>
              <a:t>Contour</a:t>
            </a:r>
            <a:r>
              <a:rPr lang="it-IT" sz="1600" dirty="0"/>
              <a:t> </a:t>
            </a:r>
            <a:r>
              <a:rPr lang="it-IT" sz="1600" dirty="0" err="1"/>
              <a:t>detection</a:t>
            </a:r>
            <a:r>
              <a:rPr lang="it-IT" sz="1600" dirty="0"/>
              <a:t> to </a:t>
            </a:r>
            <a:r>
              <a:rPr lang="it-IT" sz="1600" dirty="0" err="1"/>
              <a:t>identify</a:t>
            </a:r>
            <a:r>
              <a:rPr lang="it-IT" sz="1600" dirty="0"/>
              <a:t> </a:t>
            </a:r>
            <a:r>
              <a:rPr lang="it-IT" sz="1600" dirty="0" err="1"/>
              <a:t>where</a:t>
            </a:r>
            <a:r>
              <a:rPr lang="it-IT" sz="1600" dirty="0"/>
              <a:t> to </a:t>
            </a:r>
            <a:r>
              <a:rPr lang="it-IT" sz="1600" dirty="0" err="1"/>
              <a:t>crop</a:t>
            </a:r>
            <a:r>
              <a:rPr lang="it-IT" sz="1600" dirty="0"/>
              <a:t> the </a:t>
            </a:r>
            <a:r>
              <a:rPr lang="it-IT" sz="1600" dirty="0" err="1"/>
              <a:t>original</a:t>
            </a:r>
            <a:r>
              <a:rPr lang="it-IT" sz="1600" dirty="0"/>
              <a:t> </a:t>
            </a:r>
            <a:r>
              <a:rPr lang="it-IT" sz="1600" dirty="0" err="1"/>
              <a:t>rotated</a:t>
            </a:r>
            <a:r>
              <a:rPr lang="it-IT" sz="1600" dirty="0"/>
              <a:t> </a:t>
            </a:r>
            <a:r>
              <a:rPr lang="it-IT" sz="1600" dirty="0" err="1"/>
              <a:t>piece</a:t>
            </a:r>
            <a:endParaRPr lang="en-US" sz="1600" dirty="0"/>
          </a:p>
        </p:txBody>
      </p:sp>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6</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err="1"/>
              <a:t>Pieces</a:t>
            </a:r>
            <a:r>
              <a:rPr lang="it-IT" dirty="0"/>
              <a:t> </a:t>
            </a:r>
            <a:r>
              <a:rPr lang="it-IT" dirty="0" err="1"/>
              <a:t>Extraction</a:t>
            </a:r>
            <a:endParaRPr lang="en-US" dirty="0"/>
          </a:p>
        </p:txBody>
      </p:sp>
    </p:spTree>
    <p:extLst>
      <p:ext uri="{BB962C8B-B14F-4D97-AF65-F5344CB8AC3E}">
        <p14:creationId xmlns:p14="http://schemas.microsoft.com/office/powerpoint/2010/main" val="337457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3993D298-BC87-FED3-7CEA-7D6C180EB0AC}"/>
              </a:ext>
            </a:extLst>
          </p:cNvPr>
          <p:cNvSpPr>
            <a:spLocks noGrp="1"/>
          </p:cNvSpPr>
          <p:nvPr>
            <p:ph idx="1"/>
          </p:nvPr>
        </p:nvSpPr>
        <p:spPr>
          <a:xfrm>
            <a:off x="904875" y="1563688"/>
            <a:ext cx="7726363" cy="3386772"/>
          </a:xfrm>
        </p:spPr>
        <p:txBody>
          <a:bodyPr>
            <a:normAutofit/>
          </a:bodyPr>
          <a:lstStyle/>
          <a:p>
            <a:pPr marL="0" indent="0">
              <a:buNone/>
            </a:pPr>
            <a:r>
              <a:rPr lang="it-IT" sz="1600"/>
              <a:t>Feature extraction is performed in three steps:</a:t>
            </a:r>
          </a:p>
          <a:p>
            <a:r>
              <a:rPr lang="it-IT" sz="1600"/>
              <a:t>The first step involves applying a mask obtained through canny edge detection to enhance the contours of the image.</a:t>
            </a:r>
          </a:p>
          <a:p>
            <a:r>
              <a:rPr lang="it-IT" sz="1600"/>
              <a:t>A pre-trained convolutional neural network (CNN), specifically VGG16, is utilized to extract features from both the original image and the enhanced image.</a:t>
            </a:r>
          </a:p>
          <a:p>
            <a:r>
              <a:rPr lang="it-IT" sz="1600"/>
              <a:t>Principal Component Analysis (PCA) is employed to extract the most significant features, those with the highest variance, from the set of extracted features. To address the issue of the ‘curse of dimensionality’, only 6 features are retained.</a:t>
            </a:r>
          </a:p>
          <a:p>
            <a:pPr marL="0" indent="0">
              <a:buNone/>
            </a:pPr>
            <a:endParaRPr lang="it-IT" sz="1600"/>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lstStyle/>
          <a:p>
            <a:r>
              <a:rPr lang="it-IT"/>
              <a:t>Features Extraction</a:t>
            </a:r>
            <a:endParaRPr lang="en-US"/>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12"/>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7</a:t>
            </a:fld>
            <a:endParaRPr lang="fr-FR"/>
          </a:p>
        </p:txBody>
      </p:sp>
    </p:spTree>
    <p:extLst>
      <p:ext uri="{BB962C8B-B14F-4D97-AF65-F5344CB8AC3E}">
        <p14:creationId xmlns:p14="http://schemas.microsoft.com/office/powerpoint/2010/main" val="369770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
            <a:extLst>
              <a:ext uri="{FF2B5EF4-FFF2-40B4-BE49-F238E27FC236}">
                <a16:creationId xmlns:a16="http://schemas.microsoft.com/office/drawing/2014/main" id="{3993D298-BC87-FED3-7CEA-7D6C180EB0AC}"/>
              </a:ext>
            </a:extLst>
          </p:cNvPr>
          <p:cNvSpPr>
            <a:spLocks noGrp="1"/>
          </p:cNvSpPr>
          <p:nvPr>
            <p:ph idx="1"/>
          </p:nvPr>
        </p:nvSpPr>
        <p:spPr>
          <a:xfrm>
            <a:off x="904875" y="1563688"/>
            <a:ext cx="7726363" cy="3386772"/>
          </a:xfrm>
        </p:spPr>
        <p:txBody>
          <a:bodyPr>
            <a:normAutofit/>
          </a:bodyPr>
          <a:lstStyle/>
          <a:p>
            <a:pPr marL="0" indent="0">
              <a:buNone/>
            </a:pPr>
            <a:r>
              <a:rPr lang="it-IT" sz="1600"/>
              <a:t>Clustering is performed in three steps:</a:t>
            </a:r>
          </a:p>
          <a:p>
            <a:r>
              <a:rPr lang="it-IT" sz="1600"/>
              <a:t>Firstly, we explore the potential combinations of puzzle sizes based on the number of extracted pieces.</a:t>
            </a:r>
          </a:p>
          <a:p>
            <a:r>
              <a:rPr lang="it-IT" sz="1600"/>
              <a:t>For each discovered combination, a customized K-Means algorithm is utilized to create clusters consisting of pieces that are compatible in size. For example, if there are 23 pieces, the clusters would be formed as 12 + 9 + 2.</a:t>
            </a:r>
          </a:p>
          <a:p>
            <a:r>
              <a:rPr lang="it-IT" sz="1600"/>
              <a:t>Finally, among the various clustering results obtained from the possible combinations, we select the one that minimizes the variance within the clusters (intra-cluster variance).</a:t>
            </a:r>
          </a:p>
          <a:p>
            <a:endParaRPr lang="en-US" sz="1600"/>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lstStyle/>
          <a:p>
            <a:r>
              <a:rPr lang="it-IT"/>
              <a:t>Clustering</a:t>
            </a:r>
            <a:endParaRPr lang="en-US"/>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12"/>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8</a:t>
            </a:fld>
            <a:endParaRPr lang="fr-FR"/>
          </a:p>
        </p:txBody>
      </p:sp>
    </p:spTree>
    <p:extLst>
      <p:ext uri="{BB962C8B-B14F-4D97-AF65-F5344CB8AC3E}">
        <p14:creationId xmlns:p14="http://schemas.microsoft.com/office/powerpoint/2010/main" val="287518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carmine, pattern&#10;&#10;Description automatically generated">
            <a:extLst>
              <a:ext uri="{FF2B5EF4-FFF2-40B4-BE49-F238E27FC236}">
                <a16:creationId xmlns:a16="http://schemas.microsoft.com/office/drawing/2014/main" id="{49E0FC4C-7A79-9BA3-EBE0-F278B06A41A0}"/>
              </a:ext>
            </a:extLst>
          </p:cNvPr>
          <p:cNvPicPr>
            <a:picLocks noGrp="1" noChangeAspect="1"/>
          </p:cNvPicPr>
          <p:nvPr>
            <p:ph idx="1"/>
          </p:nvPr>
        </p:nvPicPr>
        <p:blipFill>
          <a:blip r:embed="rId2"/>
          <a:stretch>
            <a:fillRect/>
          </a:stretch>
        </p:blipFill>
        <p:spPr>
          <a:xfrm>
            <a:off x="3873780" y="595675"/>
            <a:ext cx="1396439" cy="1369584"/>
          </a:xfrm>
        </p:spPr>
      </p:pic>
      <p:sp>
        <p:nvSpPr>
          <p:cNvPr id="3" name="Title 2">
            <a:extLst>
              <a:ext uri="{FF2B5EF4-FFF2-40B4-BE49-F238E27FC236}">
                <a16:creationId xmlns:a16="http://schemas.microsoft.com/office/drawing/2014/main" id="{F0C4D285-081B-D5CA-BE6F-C28C70326039}"/>
              </a:ext>
            </a:extLst>
          </p:cNvPr>
          <p:cNvSpPr>
            <a:spLocks noGrp="1"/>
          </p:cNvSpPr>
          <p:nvPr>
            <p:ph type="title"/>
          </p:nvPr>
        </p:nvSpPr>
        <p:spPr>
          <a:xfrm>
            <a:off x="904875" y="179553"/>
            <a:ext cx="2744412" cy="416122"/>
          </a:xfrm>
        </p:spPr>
        <p:txBody>
          <a:bodyPr>
            <a:normAutofit fontScale="90000"/>
          </a:bodyPr>
          <a:lstStyle/>
          <a:p>
            <a:r>
              <a:rPr lang="it-IT"/>
              <a:t>Clustering Result </a:t>
            </a:r>
            <a:endParaRPr lang="en-US"/>
          </a:p>
        </p:txBody>
      </p:sp>
      <p:sp>
        <p:nvSpPr>
          <p:cNvPr id="6" name="Slide Number Placeholder 5">
            <a:extLst>
              <a:ext uri="{FF2B5EF4-FFF2-40B4-BE49-F238E27FC236}">
                <a16:creationId xmlns:a16="http://schemas.microsoft.com/office/drawing/2014/main" id="{C1A640E6-8835-BD9E-6179-B8E291B53221}"/>
              </a:ext>
            </a:extLst>
          </p:cNvPr>
          <p:cNvSpPr>
            <a:spLocks noGrp="1"/>
          </p:cNvSpPr>
          <p:nvPr>
            <p:ph type="sldNum" sz="quarter" idx="12"/>
          </p:nvPr>
        </p:nvSpPr>
        <p:spPr/>
        <p:txBody>
          <a:bodyPr/>
          <a:lstStyle/>
          <a:p>
            <a:fld id="{E1E1CD7C-2161-7D43-862E-CE4C333CD873}" type="slidenum">
              <a:rPr lang="fr-FR" smtClean="0"/>
              <a:pPr/>
              <a:t>9</a:t>
            </a:fld>
            <a:endParaRPr lang="fr-FR" dirty="0"/>
          </a:p>
        </p:txBody>
      </p:sp>
      <p:pic>
        <p:nvPicPr>
          <p:cNvPr id="10" name="Picture 9">
            <a:extLst>
              <a:ext uri="{FF2B5EF4-FFF2-40B4-BE49-F238E27FC236}">
                <a16:creationId xmlns:a16="http://schemas.microsoft.com/office/drawing/2014/main" id="{C74C681B-9BFD-BAB3-58FF-591ECA005F6E}"/>
              </a:ext>
            </a:extLst>
          </p:cNvPr>
          <p:cNvPicPr>
            <a:picLocks noChangeAspect="1"/>
          </p:cNvPicPr>
          <p:nvPr/>
        </p:nvPicPr>
        <p:blipFill>
          <a:blip r:embed="rId3"/>
          <a:stretch>
            <a:fillRect/>
          </a:stretch>
        </p:blipFill>
        <p:spPr>
          <a:xfrm>
            <a:off x="0" y="2050679"/>
            <a:ext cx="9144000" cy="965835"/>
          </a:xfrm>
          <a:prstGeom prst="rect">
            <a:avLst/>
          </a:prstGeom>
        </p:spPr>
      </p:pic>
      <p:pic>
        <p:nvPicPr>
          <p:cNvPr id="12" name="Picture 11">
            <a:extLst>
              <a:ext uri="{FF2B5EF4-FFF2-40B4-BE49-F238E27FC236}">
                <a16:creationId xmlns:a16="http://schemas.microsoft.com/office/drawing/2014/main" id="{8BC81776-EB2B-F752-4D4F-547FC9AB0F76}"/>
              </a:ext>
            </a:extLst>
          </p:cNvPr>
          <p:cNvPicPr>
            <a:picLocks noChangeAspect="1"/>
          </p:cNvPicPr>
          <p:nvPr/>
        </p:nvPicPr>
        <p:blipFill>
          <a:blip r:embed="rId4"/>
          <a:stretch>
            <a:fillRect/>
          </a:stretch>
        </p:blipFill>
        <p:spPr>
          <a:xfrm>
            <a:off x="0" y="3027944"/>
            <a:ext cx="9144000" cy="965835"/>
          </a:xfrm>
          <a:prstGeom prst="rect">
            <a:avLst/>
          </a:prstGeom>
        </p:spPr>
      </p:pic>
      <p:pic>
        <p:nvPicPr>
          <p:cNvPr id="14" name="Picture 13">
            <a:extLst>
              <a:ext uri="{FF2B5EF4-FFF2-40B4-BE49-F238E27FC236}">
                <a16:creationId xmlns:a16="http://schemas.microsoft.com/office/drawing/2014/main" id="{6A3BA023-151E-D375-EA09-D0F3964FB847}"/>
              </a:ext>
            </a:extLst>
          </p:cNvPr>
          <p:cNvPicPr>
            <a:picLocks noChangeAspect="1"/>
          </p:cNvPicPr>
          <p:nvPr/>
        </p:nvPicPr>
        <p:blipFill>
          <a:blip r:embed="rId5"/>
          <a:stretch>
            <a:fillRect/>
          </a:stretch>
        </p:blipFill>
        <p:spPr>
          <a:xfrm>
            <a:off x="-1" y="3993779"/>
            <a:ext cx="9144000" cy="965835"/>
          </a:xfrm>
          <a:prstGeom prst="rect">
            <a:avLst/>
          </a:prstGeom>
        </p:spPr>
      </p:pic>
    </p:spTree>
    <p:extLst>
      <p:ext uri="{BB962C8B-B14F-4D97-AF65-F5344CB8AC3E}">
        <p14:creationId xmlns:p14="http://schemas.microsoft.com/office/powerpoint/2010/main" val="255255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8272</TotalTime>
  <Words>503</Words>
  <Application>Microsoft Macintosh PowerPoint</Application>
  <PresentationFormat>On-screen Show (16:9)</PresentationFormat>
  <Paragraphs>100</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Franklin Gothic Demi Cond</vt:lpstr>
      <vt:lpstr>Wingdings</vt:lpstr>
      <vt:lpstr>Thème Office</vt:lpstr>
      <vt:lpstr>IAPR  Final Project Spring 2023</vt:lpstr>
      <vt:lpstr>Introduction</vt:lpstr>
      <vt:lpstr>Introduction</vt:lpstr>
      <vt:lpstr>Segmentation</vt:lpstr>
      <vt:lpstr>Pieces Labelling</vt:lpstr>
      <vt:lpstr>Pieces Extraction</vt:lpstr>
      <vt:lpstr>Features Extraction</vt:lpstr>
      <vt:lpstr>Clustering</vt:lpstr>
      <vt:lpstr>Clustering Result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De Sabbata Camillo Nicolò</cp:lastModifiedBy>
  <cp:revision>203</cp:revision>
  <cp:lastPrinted>2019-06-19T13:21:30Z</cp:lastPrinted>
  <dcterms:created xsi:type="dcterms:W3CDTF">2019-04-02T06:24:35Z</dcterms:created>
  <dcterms:modified xsi:type="dcterms:W3CDTF">2023-06-01T12:50:19Z</dcterms:modified>
</cp:coreProperties>
</file>